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39" r:id="rId4"/>
    <p:sldId id="340" r:id="rId5"/>
    <p:sldId id="341" r:id="rId6"/>
    <p:sldId id="321" r:id="rId7"/>
    <p:sldId id="322" r:id="rId8"/>
    <p:sldId id="323" r:id="rId9"/>
    <p:sldId id="324" r:id="rId10"/>
    <p:sldId id="326" r:id="rId11"/>
    <p:sldId id="317" r:id="rId12"/>
    <p:sldId id="319" r:id="rId13"/>
    <p:sldId id="313" r:id="rId14"/>
    <p:sldId id="314" r:id="rId15"/>
    <p:sldId id="316" r:id="rId16"/>
    <p:sldId id="318" r:id="rId17"/>
    <p:sldId id="290" r:id="rId18"/>
    <p:sldId id="330" r:id="rId19"/>
    <p:sldId id="337" r:id="rId20"/>
    <p:sldId id="331" r:id="rId21"/>
    <p:sldId id="332" r:id="rId22"/>
    <p:sldId id="311" r:id="rId23"/>
    <p:sldId id="310" r:id="rId24"/>
    <p:sldId id="333" r:id="rId25"/>
    <p:sldId id="334" r:id="rId26"/>
    <p:sldId id="335" r:id="rId27"/>
    <p:sldId id="336" r:id="rId28"/>
    <p:sldId id="315" r:id="rId29"/>
    <p:sldId id="327" r:id="rId30"/>
    <p:sldId id="320" r:id="rId31"/>
    <p:sldId id="328" r:id="rId32"/>
    <p:sldId id="32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1" d="100"/>
          <a:sy n="111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FFBFB-28A5-4A71-9FE7-085640C849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5BB23-086D-41BB-93F2-A7B8497235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A25C6D-3A02-48D2-8F91-BC0C891C6A9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874B19-304F-45CC-BA61-ADD1C3454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6B1EAC-46B9-4EE5-B0F9-85F463AB5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52EE2-7DF1-447C-A4EF-D612031199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9F5A6-4AD9-4E2D-9B30-7445CB3A6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F83542-31BF-450D-86A7-6C8F4DB3AC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30A4-CD66-4B74-81B1-9EEEC677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A404-33F1-4CA1-94A4-6C5E56864B90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ADFE-BF23-49B9-8AA2-678B36F1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B3BA-9373-47E8-831D-C06293C3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E3FC-7BF3-47F8-A2C6-1E330127B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4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696D1-CC8A-4C1A-8C0F-41FA9F66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D607-E171-452F-BAE2-336BC3C32572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F376-0D7C-44FB-8D0A-B175BD2D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CCB6-1E13-4ADA-BC50-A79819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60BF-5565-42E7-A7BE-6E044CAB6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2D95-0058-44BB-A663-F43DAA86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FA33-133B-4B3F-AEC6-CBE5CA127771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C0B7-3531-45E2-A3EB-B311E857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2F8A-259B-47B1-91BE-E17EAC00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C07EB-AB57-4BCE-A6FC-5CCCFB40F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76EA-4F61-4EC9-89B9-7B7BCA88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7E86-6979-465B-A7A9-E43D0682F382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C93A-6F34-43A0-BF33-22A183E3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6E8D2-9E14-4122-A790-3D954ED8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6946D-F7F4-4DD5-9FDC-9F8E96BF9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6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8C0C-85ED-4E3E-A10B-DEBD39EE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E025-F310-45B5-99FE-C079567B8C94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64408-0EF7-4739-B991-430CCB77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8DBD-EC1C-40E6-8B64-BABA386D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48A5-CFF5-46DF-9E07-25E8EEDC9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1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BFE4F-A479-4B95-95AE-80D6716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CB34-ED31-420A-8737-47C838378F3A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896D3F-144B-4717-BE45-C775A227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85DA9F-B8B2-4B4F-928E-B5B17088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CA33-7769-4A70-AB36-8202A208E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8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AEC3B-CB4D-494E-8A01-910EDA6E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8F4D-DCF2-4581-B0C9-503735C2FF75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72FADA-B11D-4BFA-B1F0-5CD6909B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9129D4-8516-4B42-8EEE-64D5CF1C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4EBA0-6312-4149-A01E-F4BBCAF2D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3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48221D-712A-4CEF-A2BD-4EC91A67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BD6B-5A68-4798-9AD1-878305F9C06E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21DF0E-70FF-4373-9BBE-E2DCAB2A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654193-2CFF-4213-A567-699B0D0B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4C81-CEAB-4E2B-B27C-48E1F1BEE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9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047651-E1E7-4169-B595-CECDA8DA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E74-C388-47D3-9BD9-459D98C995F2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F37905-DA20-43F2-84B5-025C6FC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DE78E1-56C6-4AA6-8D86-19A3B50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B7D5-343D-44B3-9B0A-91EF6952C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6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D1568D-AC47-4CD0-8292-2CE1EACA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3038-0B34-41FD-B548-4142139CF87A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4EA4B-8749-436D-8D2B-8BF6C56B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5173A-EB2E-4B65-90AB-9C07E3B5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F5EAC-CDE3-4D10-905E-FDDE6E189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1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DBEF3F-6271-43E0-BBCA-26376319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0CFA-D4AD-4B09-8C78-7FE5A4AE27C8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AF525-3486-4E2F-B63C-804B264E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BE743C-E6A0-44CC-9FBF-BCAE2CCD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473EB-CF5E-49A4-A6A7-31B29F902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744C9E-8C05-468B-BF50-F815D7C3CA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7AD7D5-D5BB-4B18-A29A-77A5D3D5F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376B-5908-43C8-AA37-2205A4901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07AE8-E6F6-4E03-BA82-E23530CB5857}" type="datetime1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12CCC-0F46-4717-B1A3-56E9DE812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3582-CF7F-4704-8852-9E670110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BAE3412-BE3B-41A7-AB44-2E0873465C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togeek.com/228989/how-to-use-the-desktop-google-drive-app/" TargetMode="External"/><Relationship Id="rId2" Type="http://schemas.openxmlformats.org/officeDocument/2006/relationships/hyperlink" Target="https://www.cnet.com/how-to/get-started-with-googles-backup-and-sync-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dropbox.com/individual/plans-comparis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E8D1CD2-ADB0-4437-AB69-41F3B9D17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"/>
            <a:ext cx="7924800" cy="2895600"/>
          </a:xfrm>
        </p:spPr>
        <p:txBody>
          <a:bodyPr/>
          <a:lstStyle/>
          <a:p>
            <a:pPr eaLnBrk="1" hangingPunct="1"/>
            <a:r>
              <a:rPr lang="en-US" altLang="en-US" sz="7500">
                <a:latin typeface="Arial Black" panose="020B0A04020102020204" pitchFamily="34" charset="0"/>
              </a:rPr>
              <a:t>Automatic</a:t>
            </a:r>
            <a:br>
              <a:rPr lang="en-US" altLang="en-US" sz="7500">
                <a:latin typeface="Arial Black" panose="020B0A04020102020204" pitchFamily="34" charset="0"/>
              </a:rPr>
            </a:br>
            <a:r>
              <a:rPr lang="en-US" altLang="en-US" sz="7500">
                <a:latin typeface="Arial Black" panose="020B0A04020102020204" pitchFamily="34" charset="0"/>
              </a:rPr>
              <a:t>data backup</a:t>
            </a:r>
          </a:p>
        </p:txBody>
      </p:sp>
      <p:sp>
        <p:nvSpPr>
          <p:cNvPr id="2051" name="TextBox 1">
            <a:extLst>
              <a:ext uri="{FF2B5EF4-FFF2-40B4-BE49-F238E27FC236}">
                <a16:creationId xmlns:a16="http://schemas.microsoft.com/office/drawing/2014/main" id="{2AEFE41C-104D-4C93-9204-1BD2EB09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0"/>
            <a:ext cx="536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Sue Kayton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September 2019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Slide Number Placeholder 3">
            <a:extLst>
              <a:ext uri="{FF2B5EF4-FFF2-40B4-BE49-F238E27FC236}">
                <a16:creationId xmlns:a16="http://schemas.microsoft.com/office/drawing/2014/main" id="{06C2F37E-F17A-4DE4-B544-D600BC0E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9E804-C56C-4E9E-AEBD-25C234D4E1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53" name="Picture 6" descr="D:\User libraries\Desktop\Backup_hero-970-80-540x303.jpg">
            <a:extLst>
              <a:ext uri="{FF2B5EF4-FFF2-40B4-BE49-F238E27FC236}">
                <a16:creationId xmlns:a16="http://schemas.microsoft.com/office/drawing/2014/main" id="{DDDA0FC2-D7C0-40CB-9170-F5D0279B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048000"/>
            <a:ext cx="5143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BC0DFDD-816D-4C78-91A1-5C6079AA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Web services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5535BBA6-3C82-4339-B627-9ACA622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54D4D-A171-4C73-88A7-A31007ECC1A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E2B2B731-2B89-4778-A0E3-1F5176CB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24200"/>
            <a:ext cx="1638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07F0AE6E-64A7-4CA0-B0FA-F77620B4D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0" name="Picture 2" descr="D:\User libraries\Desktop\amazon.jpg">
            <a:extLst>
              <a:ext uri="{FF2B5EF4-FFF2-40B4-BE49-F238E27FC236}">
                <a16:creationId xmlns:a16="http://schemas.microsoft.com/office/drawing/2014/main" id="{5069728D-19F3-4531-A6E7-20599668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447800"/>
            <a:ext cx="3527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User libraries\Desktop\download.png">
            <a:extLst>
              <a:ext uri="{FF2B5EF4-FFF2-40B4-BE49-F238E27FC236}">
                <a16:creationId xmlns:a16="http://schemas.microsoft.com/office/drawing/2014/main" id="{EF593517-A9C9-4E8E-8178-71B321F4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D:\User libraries\Desktop\new-microsoft-logo-SIZED-SQUARE.jpg">
            <a:extLst>
              <a:ext uri="{FF2B5EF4-FFF2-40B4-BE49-F238E27FC236}">
                <a16:creationId xmlns:a16="http://schemas.microsoft.com/office/drawing/2014/main" id="{58442566-4F86-4AF3-980A-1A62D6C4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9925"/>
            <a:ext cx="2298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D:\User libraries\Desktop\Dropbox-Logo-1.png">
            <a:extLst>
              <a:ext uri="{FF2B5EF4-FFF2-40B4-BE49-F238E27FC236}">
                <a16:creationId xmlns:a16="http://schemas.microsoft.com/office/drawing/2014/main" id="{4A5500E1-4516-44E0-9920-1CB96A3D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224213"/>
            <a:ext cx="17145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 descr="D:\User libraries\Desktop\582aca4000ab46231333a1df893c947e-apple-logo-by-vexels.png">
            <a:extLst>
              <a:ext uri="{FF2B5EF4-FFF2-40B4-BE49-F238E27FC236}">
                <a16:creationId xmlns:a16="http://schemas.microsoft.com/office/drawing/2014/main" id="{FB32A4BF-7977-4ECA-945A-BD9E7ECD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004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">
            <a:extLst>
              <a:ext uri="{FF2B5EF4-FFF2-40B4-BE49-F238E27FC236}">
                <a16:creationId xmlns:a16="http://schemas.microsoft.com/office/drawing/2014/main" id="{051E3D83-BA39-4684-94B6-8150865A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352800"/>
            <a:ext cx="1535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And a bit from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2FE3B7D6-00D6-4AA7-9760-66D02322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882D2-7E00-4156-802F-639FC0A78ED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1" name="Picture 4" descr="D:\User libraries\Desktop\imgbin-world-map-outline-maps-graphics-world-map-QRmdxpap2mYYshMWAYcCTG915.jpg">
            <a:extLst>
              <a:ext uri="{FF2B5EF4-FFF2-40B4-BE49-F238E27FC236}">
                <a16:creationId xmlns:a16="http://schemas.microsoft.com/office/drawing/2014/main" id="{3FBB532D-89A7-412B-9A53-A4B80AEB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219200"/>
            <a:ext cx="90011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DC484B-41D7-4F07-AC61-64A9375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441DAE0F-6CD6-40DD-8DCC-DD937F92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33A45-B0A3-4F53-82D0-ABB698562C2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8AC71376-851D-4145-AA53-0FF89247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371725"/>
            <a:ext cx="7467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Automatic data backup</a:t>
            </a:r>
          </a:p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Automatic photo backup</a:t>
            </a:r>
          </a:p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Share files</a:t>
            </a:r>
          </a:p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Recover deleted files</a:t>
            </a:r>
          </a:p>
        </p:txBody>
      </p:sp>
      <p:sp>
        <p:nvSpPr>
          <p:cNvPr id="13317" name="Line 4">
            <a:extLst>
              <a:ext uri="{FF2B5EF4-FFF2-40B4-BE49-F238E27FC236}">
                <a16:creationId xmlns:a16="http://schemas.microsoft.com/office/drawing/2014/main" id="{6AF64BC4-4135-4E46-B61C-217D2446D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752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E9FAB7-3D46-436B-AADD-23121808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The Big Four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B51B4226-DCE4-4998-A2F7-0769395D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7DB12-AF8C-4A75-A281-0E78710AEE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43891E6B-0D05-4E2F-BDFF-5E3BBB5C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676400"/>
            <a:ext cx="7467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Google Drive </a:t>
            </a:r>
            <a:r>
              <a:rPr lang="en-US" altLang="en-US" sz="2800" b="1">
                <a:latin typeface="Arial" panose="020B0604020202020204" pitchFamily="34" charset="0"/>
              </a:rPr>
              <a:t>(Google One)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        iCloud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8F9A63CC-FD68-4C99-B63D-64BD7405B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Picture 6" descr="D:\User libraries\Desktop\drive.png">
            <a:extLst>
              <a:ext uri="{FF2B5EF4-FFF2-40B4-BE49-F238E27FC236}">
                <a16:creationId xmlns:a16="http://schemas.microsoft.com/office/drawing/2014/main" id="{55EAF737-5A1A-41E3-B553-431FD80A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63675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:\User libraries\Desktop\vVG0QfIn_400x400.jpg">
            <a:extLst>
              <a:ext uri="{FF2B5EF4-FFF2-40B4-BE49-F238E27FC236}">
                <a16:creationId xmlns:a16="http://schemas.microsoft.com/office/drawing/2014/main" id="{7D2F24BF-F118-4D39-92FF-F82C634E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User libraries\Desktop\iCloud-Icon.png">
            <a:extLst>
              <a:ext uri="{FF2B5EF4-FFF2-40B4-BE49-F238E27FC236}">
                <a16:creationId xmlns:a16="http://schemas.microsoft.com/office/drawing/2014/main" id="{E2DD0273-BEC8-4019-A9D7-0FC21D62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387975"/>
            <a:ext cx="13319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D:\User libraries\Desktop\onedrivelogo-100709227-large.jpg">
            <a:extLst>
              <a:ext uri="{FF2B5EF4-FFF2-40B4-BE49-F238E27FC236}">
                <a16:creationId xmlns:a16="http://schemas.microsoft.com/office/drawing/2014/main" id="{9B546C1C-9851-4FA6-AF82-CDE86EC3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780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6C00A8C-0643-4BA9-AD84-BC7CFAC6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93A05-005C-4878-B440-B67DF194066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46804B-8DEC-437F-B570-F23F126E9E9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45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Google Drive </a:t>
                      </a:r>
                    </a:p>
                    <a:p>
                      <a:r>
                        <a:rPr lang="en-US" sz="1800" dirty="0"/>
                        <a:t>(Google</a:t>
                      </a:r>
                      <a:r>
                        <a:rPr lang="en-US" sz="1800" baseline="0" dirty="0"/>
                        <a:t> One)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Dropbox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iCloud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OneDrive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686">
                <a:tc>
                  <a:txBody>
                    <a:bodyPr/>
                    <a:lstStyle/>
                    <a:p>
                      <a:r>
                        <a:rPr lang="en-US" sz="1800" dirty="0"/>
                        <a:t>Free data storage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    15 GB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   2 GB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  5 GB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   5 GB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55">
                <a:tc>
                  <a:txBody>
                    <a:bodyPr/>
                    <a:lstStyle/>
                    <a:p>
                      <a:r>
                        <a:rPr lang="en-US" sz="1800" dirty="0"/>
                        <a:t>Yearly cost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$100 / 2TB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$120 / 2TB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$120 / 2 TB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$70 / 1 TB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557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devices synced</a:t>
                      </a:r>
                    </a:p>
                    <a:p>
                      <a:r>
                        <a:rPr lang="en-US" sz="1800" dirty="0"/>
                        <a:t>for free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Unlimited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3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Unlimited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Unlimited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Unlimited</a:t>
                      </a:r>
                      <a:r>
                        <a:rPr lang="en-US" sz="1800" baseline="0" dirty="0"/>
                        <a:t> free photo storage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</a:t>
                      </a:r>
                    </a:p>
                    <a:p>
                      <a:r>
                        <a:rPr lang="en-US" sz="1800" dirty="0"/>
                        <a:t> </a:t>
                      </a:r>
                      <a:r>
                        <a:rPr lang="en-US" sz="1800" baseline="0" dirty="0"/>
                        <a:t>            </a:t>
                      </a:r>
                      <a:r>
                        <a:rPr lang="en-US" sz="1800" dirty="0"/>
                        <a:t>√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298">
                <a:tc>
                  <a:txBody>
                    <a:bodyPr/>
                    <a:lstStyle/>
                    <a:p>
                      <a:r>
                        <a:rPr lang="en-US" sz="1800" dirty="0"/>
                        <a:t>Choose folders to back up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             </a:t>
                      </a:r>
                      <a:r>
                        <a:rPr lang="en-US" sz="1800" dirty="0"/>
                        <a:t>√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309">
                <a:tc>
                  <a:txBody>
                    <a:bodyPr/>
                    <a:lstStyle/>
                    <a:p>
                      <a:r>
                        <a:rPr lang="en-US" sz="1800" dirty="0"/>
                        <a:t>Shows</a:t>
                      </a:r>
                      <a:r>
                        <a:rPr lang="en-US" sz="1800" baseline="0" dirty="0"/>
                        <a:t> backup progress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             </a:t>
                      </a:r>
                      <a:r>
                        <a:rPr lang="en-US" sz="1800" dirty="0"/>
                        <a:t>√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6274">
                <a:tc>
                  <a:txBody>
                    <a:bodyPr/>
                    <a:lstStyle/>
                    <a:p>
                      <a:r>
                        <a:rPr lang="en-US" sz="1800" dirty="0"/>
                        <a:t>Bonus</a:t>
                      </a:r>
                      <a:r>
                        <a:rPr lang="en-US" sz="1800" baseline="0" dirty="0"/>
                        <a:t> features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Google</a:t>
                      </a:r>
                      <a:r>
                        <a:rPr lang="en-US" sz="1800" baseline="0" dirty="0"/>
                        <a:t> Docs</a:t>
                      </a:r>
                    </a:p>
                    <a:p>
                      <a:r>
                        <a:rPr lang="en-US" sz="1800" baseline="0" dirty="0"/>
                        <a:t>Google Sheets</a:t>
                      </a:r>
                    </a:p>
                    <a:p>
                      <a:r>
                        <a:rPr lang="en-US" sz="1800" baseline="0" dirty="0"/>
                        <a:t>Google Slides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Text</a:t>
                      </a:r>
                      <a:r>
                        <a:rPr lang="en-US" sz="1800" baseline="0" dirty="0"/>
                        <a:t> search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Back up contacts from iPhone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1TB</a:t>
                      </a:r>
                      <a:r>
                        <a:rPr lang="en-US" sz="1800" baseline="0" dirty="0"/>
                        <a:t> included with Office 365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816085D-3EF4-432E-9973-EEBFB4A4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30-day “rewind”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59EC02B-59E4-4C6A-8D90-79D9BBA1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E0118F-CA6C-453C-8330-FE10FA968E1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9C536777-FD97-4047-8FBB-7DB6F7DB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676400"/>
            <a:ext cx="7467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Recover deleted files</a:t>
            </a:r>
          </a:p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Kept for 30 days</a:t>
            </a:r>
          </a:p>
          <a:p>
            <a:pPr>
              <a:spcBef>
                <a:spcPct val="0"/>
              </a:spcBef>
            </a:pPr>
            <a:r>
              <a:rPr lang="en-US" altLang="en-US" sz="4400" b="1">
                <a:latin typeface="Arial" panose="020B0604020202020204" pitchFamily="34" charset="0"/>
              </a:rPr>
              <a:t>Up to 5 versions (Dropbox) or 10 versions (Google Drive)</a:t>
            </a:r>
          </a:p>
        </p:txBody>
      </p:sp>
      <p:sp>
        <p:nvSpPr>
          <p:cNvPr id="16389" name="Line 4">
            <a:extLst>
              <a:ext uri="{FF2B5EF4-FFF2-40B4-BE49-F238E27FC236}">
                <a16:creationId xmlns:a16="http://schemas.microsoft.com/office/drawing/2014/main" id="{2A250076-7CCB-4020-BCA6-A32AF45F5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DB0B7C7-90B2-4101-83FA-491B2EE5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Beware!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E1E489C-1DEB-4028-870D-02C9F4C5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AAEB5-BF6A-49DD-8F97-049D67D86B4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526AFBDD-830A-4641-AD0A-34CFA709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153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Keep your payment information current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         - credit cards expire!</a:t>
            </a:r>
            <a:br>
              <a:rPr lang="en-US" altLang="en-US" sz="2400" b="1" dirty="0">
                <a:latin typeface="Arial" charset="0"/>
                <a:cs typeface="Arial" charset="0"/>
              </a:rPr>
            </a:br>
            <a:r>
              <a:rPr lang="en-US" altLang="en-US" sz="2400" b="1" dirty="0">
                <a:latin typeface="Arial" charset="0"/>
                <a:cs typeface="Arial" charset="0"/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Write down your passwords!</a:t>
            </a:r>
            <a:endParaRPr lang="en-US" altLang="en-US" sz="2800" b="1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800" b="1" dirty="0">
                <a:latin typeface="Arial" charset="0"/>
                <a:cs typeface="Arial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Huge Outlook files won’t back up automatically</a:t>
            </a:r>
          </a:p>
          <a:p>
            <a:pPr>
              <a:spcBef>
                <a:spcPct val="0"/>
              </a:spcBef>
              <a:defRPr/>
            </a:pPr>
            <a:endParaRPr lang="en-US" altLang="en-US" sz="4400" b="1" dirty="0">
              <a:latin typeface="Arial" charset="0"/>
              <a:cs typeface="Arial" charset="0"/>
            </a:endParaRPr>
          </a:p>
        </p:txBody>
      </p:sp>
      <p:sp>
        <p:nvSpPr>
          <p:cNvPr id="17413" name="Line 4">
            <a:extLst>
              <a:ext uri="{FF2B5EF4-FFF2-40B4-BE49-F238E27FC236}">
                <a16:creationId xmlns:a16="http://schemas.microsoft.com/office/drawing/2014/main" id="{B0AA1C3E-4485-4077-94C1-E20EC58C2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4072DBD-877F-444B-90C3-97D6B3F4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Backup and Sync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(Google Drive)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8E5AAC94-7510-474C-A7C1-FCA31E9D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FAF71-4352-42EC-B51C-4E8A803540B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7CA3D608-7805-4B23-9924-71BE16BED801}"/>
              </a:ext>
            </a:extLst>
          </p:cNvPr>
          <p:cNvSpPr txBox="1">
            <a:spLocks/>
          </p:cNvSpPr>
          <p:nvPr/>
        </p:nvSpPr>
        <p:spPr bwMode="auto">
          <a:xfrm>
            <a:off x="325438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Built in to Android phones and tablets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Available on Windows, Mac, iPhone, iPad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Automatic backup of your files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Synchronize data between computers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Transfer data to new computer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Access data from smartphone or tablet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Access data from anywhere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15 GB free storage plus unlimited photos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Pay for more space if needed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Share data with family, friends or co-workers</a:t>
            </a:r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1D56A87A-0AF2-4631-B9F9-1AEF8FB8D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605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6" descr="D:\User libraries\Desktop\drive.png">
            <a:extLst>
              <a:ext uri="{FF2B5EF4-FFF2-40B4-BE49-F238E27FC236}">
                <a16:creationId xmlns:a16="http://schemas.microsoft.com/office/drawing/2014/main" id="{89109190-B272-4CA3-AFA4-3137C68E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87638"/>
            <a:ext cx="14446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0CAAF49-D9F0-47CD-AAF7-F8A9270F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D630F9FC-24B4-4017-90A7-8C0C9F8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0B3AD-E023-4AB9-9B07-C95454FE119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82557663-4AC0-4719-B0B5-B53CBA49D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509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6" descr="D:\User libraries\Desktop\drive.png">
            <a:extLst>
              <a:ext uri="{FF2B5EF4-FFF2-40B4-BE49-F238E27FC236}">
                <a16:creationId xmlns:a16="http://schemas.microsoft.com/office/drawing/2014/main" id="{4F8DBE16-F3C9-4667-ACF3-BC9C7368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D:\User libraries\Desktop\1 (2).JPG">
            <a:extLst>
              <a:ext uri="{FF2B5EF4-FFF2-40B4-BE49-F238E27FC236}">
                <a16:creationId xmlns:a16="http://schemas.microsoft.com/office/drawing/2014/main" id="{683E3193-DAFE-4D5D-9719-CC52E1AB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54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5707364-A01B-4B83-A3EE-56C18E74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6535099E-0D7B-4988-9645-317523E1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9FF64-BDA2-47EC-9A89-E71196A66B4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2C5C6765-984E-4394-A97C-A50828AF4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509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5" name="Picture 6" descr="D:\User libraries\Desktop\drive.png">
            <a:extLst>
              <a:ext uri="{FF2B5EF4-FFF2-40B4-BE49-F238E27FC236}">
                <a16:creationId xmlns:a16="http://schemas.microsoft.com/office/drawing/2014/main" id="{5E8CDD98-B9E3-4096-9326-149EA94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D:\User libraries\Desktop\1 (2).JPG">
            <a:extLst>
              <a:ext uri="{FF2B5EF4-FFF2-40B4-BE49-F238E27FC236}">
                <a16:creationId xmlns:a16="http://schemas.microsoft.com/office/drawing/2014/main" id="{D58081A2-844A-44A7-BDFA-528805BB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54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11D0D6-C638-4F7D-BB22-785D67065C48}"/>
              </a:ext>
            </a:extLst>
          </p:cNvPr>
          <p:cNvCxnSpPr/>
          <p:nvPr/>
        </p:nvCxnSpPr>
        <p:spPr>
          <a:xfrm flipH="1">
            <a:off x="990600" y="2362200"/>
            <a:ext cx="1905000" cy="7620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F04824-6E07-4857-BED1-ECA69A7C4490}"/>
              </a:ext>
            </a:extLst>
          </p:cNvPr>
          <p:cNvCxnSpPr/>
          <p:nvPr/>
        </p:nvCxnSpPr>
        <p:spPr>
          <a:xfrm flipH="1" flipV="1">
            <a:off x="1219200" y="3648075"/>
            <a:ext cx="1447800" cy="83185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5">
            <a:extLst>
              <a:ext uri="{FF2B5EF4-FFF2-40B4-BE49-F238E27FC236}">
                <a16:creationId xmlns:a16="http://schemas.microsoft.com/office/drawing/2014/main" id="{148213A6-B242-4DA7-81FA-5D534F0A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65338"/>
            <a:ext cx="52498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These files are manually uploaded and can be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synchronized to other computers and devices</a:t>
            </a:r>
          </a:p>
        </p:txBody>
      </p:sp>
      <p:sp>
        <p:nvSpPr>
          <p:cNvPr id="20490" name="TextBox 12">
            <a:extLst>
              <a:ext uri="{FF2B5EF4-FFF2-40B4-BE49-F238E27FC236}">
                <a16:creationId xmlns:a16="http://schemas.microsoft.com/office/drawing/2014/main" id="{0BACEEF9-ACBC-4F7C-9885-35EE683D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94163"/>
            <a:ext cx="54689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These files are automatically uploaded from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computers running Google Backup and Sync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 libraries\Desktop\flashdrive.jpg">
            <a:extLst>
              <a:ext uri="{FF2B5EF4-FFF2-40B4-BE49-F238E27FC236}">
                <a16:creationId xmlns:a16="http://schemas.microsoft.com/office/drawing/2014/main" id="{393C38B3-52F8-4AB3-B21C-860071D1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7414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442F6305-726A-4AFF-8FC5-A69C40C4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altLang="en-US" sz="6000" b="1">
                <a:latin typeface="Arial" panose="020B0604020202020204" pitchFamily="34" charset="0"/>
                <a:cs typeface="Arial" panose="020B0604020202020204" pitchFamily="34" charset="0"/>
              </a:rPr>
              <a:t>Backup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5735-2EF2-460E-AFCE-BB3CEA98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001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USB flash drive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(beware static electricity!)</a:t>
            </a:r>
          </a:p>
          <a:p>
            <a:pPr>
              <a:buFont typeface="Arial" charset="0"/>
              <a:buChar char="•"/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External hard drive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(take it off-site!)</a:t>
            </a:r>
          </a:p>
          <a:p>
            <a:pPr>
              <a:buFont typeface="Arial" charset="0"/>
              <a:buChar char="•"/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Cloud backup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(can be automatic)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6333ED68-F530-4992-86AD-7111A2F5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03900-ED28-4014-BD1C-617E32A98FB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8" name="Line 4">
            <a:extLst>
              <a:ext uri="{FF2B5EF4-FFF2-40B4-BE49-F238E27FC236}">
                <a16:creationId xmlns:a16="http://schemas.microsoft.com/office/drawing/2014/main" id="{3D35A93A-73E1-44A6-8EBB-97F85B277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9" name="Picture 3" descr="D:\User libraries\Desktop\moredrives_4-100350764-large.png">
            <a:extLst>
              <a:ext uri="{FF2B5EF4-FFF2-40B4-BE49-F238E27FC236}">
                <a16:creationId xmlns:a16="http://schemas.microsoft.com/office/drawing/2014/main" id="{75D29C1B-1E72-4618-A7E9-4EC71C65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429000"/>
            <a:ext cx="22796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D:\User libraries\Desktop\images.png">
            <a:extLst>
              <a:ext uri="{FF2B5EF4-FFF2-40B4-BE49-F238E27FC236}">
                <a16:creationId xmlns:a16="http://schemas.microsoft.com/office/drawing/2014/main" id="{A4BC377B-B023-40C9-977C-898C1814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800600"/>
            <a:ext cx="123983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DCBA5057-0DBD-4B8B-ADFB-2068F21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81368-92F6-43F7-98C9-C14CBE86FF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7" name="Picture 2" descr="D:\User libraries\Desktop\2.JPG">
            <a:extLst>
              <a:ext uri="{FF2B5EF4-FFF2-40B4-BE49-F238E27FC236}">
                <a16:creationId xmlns:a16="http://schemas.microsoft.com/office/drawing/2014/main" id="{A42937BF-93CB-4447-B132-B16D935B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52400"/>
            <a:ext cx="45910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A3CC1603-F9DE-4EBC-B145-91F1A89A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316CD-75BE-4899-B5D5-85A7E793D79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1" name="Picture 2" descr="D:\User libraries\Desktop\4.JPG">
            <a:extLst>
              <a:ext uri="{FF2B5EF4-FFF2-40B4-BE49-F238E27FC236}">
                <a16:creationId xmlns:a16="http://schemas.microsoft.com/office/drawing/2014/main" id="{2AF62ED1-8698-4AD5-9BF8-13C06785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95400"/>
            <a:ext cx="8951912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>
            <a:extLst>
              <a:ext uri="{FF2B5EF4-FFF2-40B4-BE49-F238E27FC236}">
                <a16:creationId xmlns:a16="http://schemas.microsoft.com/office/drawing/2014/main" id="{578775B7-85DB-4A16-A0A5-31D010CE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Transfer files to another device</a:t>
            </a: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F00023A2-A73E-46F8-987D-FA6BB29E6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41F0A27-82FA-40E0-A096-6398A4E2446D}"/>
              </a:ext>
            </a:extLst>
          </p:cNvPr>
          <p:cNvSpPr/>
          <p:nvPr/>
        </p:nvSpPr>
        <p:spPr>
          <a:xfrm>
            <a:off x="152400" y="3659188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9673DE50-67DF-470C-9E66-C5B54965800A}"/>
              </a:ext>
            </a:extLst>
          </p:cNvPr>
          <p:cNvSpPr/>
          <p:nvPr/>
        </p:nvSpPr>
        <p:spPr>
          <a:xfrm>
            <a:off x="152400" y="5038725"/>
            <a:ext cx="3810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15B2DCF-9683-40D9-986C-86AFE184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D6563469-D83E-4403-9D41-27DC32F4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0C879-7D4B-498A-AB67-8DC80E9A13F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1" name="Content Placeholder 2">
            <a:extLst>
              <a:ext uri="{FF2B5EF4-FFF2-40B4-BE49-F238E27FC236}">
                <a16:creationId xmlns:a16="http://schemas.microsoft.com/office/drawing/2014/main" id="{A052AEB5-173A-4C65-84E7-B96297344C7F}"/>
              </a:ext>
            </a:extLst>
          </p:cNvPr>
          <p:cNvSpPr txBox="1">
            <a:spLocks/>
          </p:cNvSpPr>
          <p:nvPr/>
        </p:nvSpPr>
        <p:spPr bwMode="auto">
          <a:xfrm>
            <a:off x="325438" y="17526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Excellent tutorial from C-net including how to install Google Backup and Sync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  <a:hlinkClick r:id="rId2"/>
              </a:rPr>
              <a:t>https://www.cnet.com/how-to/get-started-with-googles-backup-and-sync-app/</a:t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Excellent tutorial from </a:t>
            </a:r>
            <a:r>
              <a:rPr lang="en-US" altLang="en-US" dirty="0" err="1">
                <a:latin typeface="Arial" charset="0"/>
                <a:cs typeface="Arial" charset="0"/>
              </a:rPr>
              <a:t>HowToGeek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  <a:hlinkClick r:id="rId3"/>
              </a:rPr>
              <a:t>https://www.howtogeek.com/228989/how-to-use-the-desktop-google-drive-app/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89CA4A85-B783-44E9-9A54-8FD59E039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6" descr="D:\User libraries\Desktop\drive.png">
            <a:extLst>
              <a:ext uri="{FF2B5EF4-FFF2-40B4-BE49-F238E27FC236}">
                <a16:creationId xmlns:a16="http://schemas.microsoft.com/office/drawing/2014/main" id="{7AB771A9-F34D-4C0E-AD45-4EFA253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2B09F83-9D4B-4D77-8760-5887A4B8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Photos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84B4D922-EB38-4D33-BEAB-43E03D11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BE8A0E-8BF1-4062-B5F5-389584E0D1F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681ACBA7-0D7D-4C9B-A2A4-5558F1C67C9B}"/>
              </a:ext>
            </a:extLst>
          </p:cNvPr>
          <p:cNvSpPr txBox="1">
            <a:spLocks/>
          </p:cNvSpPr>
          <p:nvPr/>
        </p:nvSpPr>
        <p:spPr bwMode="auto">
          <a:xfrm>
            <a:off x="381000" y="1447800"/>
            <a:ext cx="8631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Built in to Android phones and tablets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Available for Windows, Mac, iPhone, iPad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Automatic backup of your photos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Unlimited free storage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Share photos with family, friends and co-workers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Tag photos to create albums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Edit and rename photos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Flat file structure – listed by date</a:t>
            </a: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D6942D7F-941A-45DF-9DB5-C0504D5A2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335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2" name="Picture 2" descr="D:\User libraries\Desktop\phtos.png">
            <a:extLst>
              <a:ext uri="{FF2B5EF4-FFF2-40B4-BE49-F238E27FC236}">
                <a16:creationId xmlns:a16="http://schemas.microsoft.com/office/drawing/2014/main" id="{1670E2FF-53B2-45E1-ACB3-31B3D1FF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319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D3451F6A-7805-4F1A-BB20-BAF48523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973248-AEF2-40CB-A0D4-77B03B5DA8E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3" name="Picture 2" descr="D:\User libraries\Desktop\phtos.png">
            <a:extLst>
              <a:ext uri="{FF2B5EF4-FFF2-40B4-BE49-F238E27FC236}">
                <a16:creationId xmlns:a16="http://schemas.microsoft.com/office/drawing/2014/main" id="{65758A48-C823-452E-9D48-2EEB0A56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76200"/>
            <a:ext cx="1130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:\User libraries\Desktop\1.JPG">
            <a:extLst>
              <a:ext uri="{FF2B5EF4-FFF2-40B4-BE49-F238E27FC236}">
                <a16:creationId xmlns:a16="http://schemas.microsoft.com/office/drawing/2014/main" id="{DE5A33B1-0F06-40FB-B52F-8C3830AC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47800"/>
            <a:ext cx="538956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itle 1">
            <a:extLst>
              <a:ext uri="{FF2B5EF4-FFF2-40B4-BE49-F238E27FC236}">
                <a16:creationId xmlns:a16="http://schemas.microsoft.com/office/drawing/2014/main" id="{42C8B52A-E5EE-4883-830C-8FD7D8F3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Photos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CB9CCBC8-2DAC-47FA-82CB-7D967FE7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DE304-3F79-4EB4-8042-0DB99025C02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2" descr="D:\User libraries\Desktop\phtos.png">
            <a:extLst>
              <a:ext uri="{FF2B5EF4-FFF2-40B4-BE49-F238E27FC236}">
                <a16:creationId xmlns:a16="http://schemas.microsoft.com/office/drawing/2014/main" id="{39B322EF-4CD5-461A-AC42-75207083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76200"/>
            <a:ext cx="1130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D:\User libraries\Desktop\2.JPG">
            <a:extLst>
              <a:ext uri="{FF2B5EF4-FFF2-40B4-BE49-F238E27FC236}">
                <a16:creationId xmlns:a16="http://schemas.microsoft.com/office/drawing/2014/main" id="{88A2F1D0-9AE7-4722-A2D8-4ED93408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1">
            <a:extLst>
              <a:ext uri="{FF2B5EF4-FFF2-40B4-BE49-F238E27FC236}">
                <a16:creationId xmlns:a16="http://schemas.microsoft.com/office/drawing/2014/main" id="{0340D40E-9FFE-4F5D-ABF3-535E7C09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524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Photos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(in album view mode)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er libraries\Desktop\4.JPG">
            <a:extLst>
              <a:ext uri="{FF2B5EF4-FFF2-40B4-BE49-F238E27FC236}">
                <a16:creationId xmlns:a16="http://schemas.microsoft.com/office/drawing/2014/main" id="{2549A425-029E-4D8C-BDE0-80C86D16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398588"/>
            <a:ext cx="67183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2866601E-B900-46E2-AAE3-857F0E0A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  <a:solidFill>
            <a:schemeClr val="bg1"/>
          </a:solidFill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Photos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Organize album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AE63A688-08A1-48E1-A01E-D78ED923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5EA85-7C9B-4995-ADD3-989D2CC8911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3" name="Picture 2" descr="D:\User libraries\Desktop\phtos.png">
            <a:extLst>
              <a:ext uri="{FF2B5EF4-FFF2-40B4-BE49-F238E27FC236}">
                <a16:creationId xmlns:a16="http://schemas.microsoft.com/office/drawing/2014/main" id="{4684764F-07B7-4909-8DF3-BF935B3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76200"/>
            <a:ext cx="1130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0F77CB1-244F-4954-BC07-867D3E89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Google Photos 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edit and share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AC64F4E5-D6D5-4DEC-B9B1-D5978BA7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41C27-1481-4591-AFE8-84D1DFBC454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6" name="Picture 2" descr="D:\User libraries\Desktop\phtos.png">
            <a:extLst>
              <a:ext uri="{FF2B5EF4-FFF2-40B4-BE49-F238E27FC236}">
                <a16:creationId xmlns:a16="http://schemas.microsoft.com/office/drawing/2014/main" id="{0B83B2ED-CD7F-4470-9074-9DF36032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76200"/>
            <a:ext cx="1130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D:\User libraries\Desktop\7.JPG">
            <a:extLst>
              <a:ext uri="{FF2B5EF4-FFF2-40B4-BE49-F238E27FC236}">
                <a16:creationId xmlns:a16="http://schemas.microsoft.com/office/drawing/2014/main" id="{0A9E0780-D95E-46B3-AA6E-3923D75D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286000"/>
            <a:ext cx="8140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8F951B7-46F8-40E5-A69A-FFDB7FE5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9720C4A-31B3-48CA-8ED7-DC235D7E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F4FE23-2F3B-4C6C-B07D-7C55525A5C0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9CDB83CD-9D5B-4091-A1B6-6820387C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676400"/>
            <a:ext cx="7467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Available for Windows, Android, Mac, iPhone, iPad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Features in Dropbox personal edition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hlinkClick r:id="rId2"/>
              </a:rPr>
              <a:t>https://www.dropbox.com/individual/plans-comparison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29701" name="Line 4">
            <a:extLst>
              <a:ext uri="{FF2B5EF4-FFF2-40B4-BE49-F238E27FC236}">
                <a16:creationId xmlns:a16="http://schemas.microsoft.com/office/drawing/2014/main" id="{AA08D576-0E45-4CBE-8C7D-EF9BDBF8A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2" name="Picture 2" descr="D:\User libraries\Desktop\vVG0QfIn_400x400.jpg">
            <a:extLst>
              <a:ext uri="{FF2B5EF4-FFF2-40B4-BE49-F238E27FC236}">
                <a16:creationId xmlns:a16="http://schemas.microsoft.com/office/drawing/2014/main" id="{B3A9F27A-013D-4546-8328-5D9218EA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6988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8B772CA1-73B3-4978-9F91-A078EA97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1342C-12AA-48C6-8240-C3B398B1C58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D932DE4-3898-4BC2-8A3E-BBB4927A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</a:p>
        </p:txBody>
      </p:sp>
      <p:pic>
        <p:nvPicPr>
          <p:cNvPr id="30724" name="Picture 2" descr="D:\User libraries\Desktop\vVG0QfIn_400x400.jpg">
            <a:extLst>
              <a:ext uri="{FF2B5EF4-FFF2-40B4-BE49-F238E27FC236}">
                <a16:creationId xmlns:a16="http://schemas.microsoft.com/office/drawing/2014/main" id="{C15BBA0F-9694-4816-90AD-E6A18153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D:\User libraries\Desktop\5.JPG">
            <a:extLst>
              <a:ext uri="{FF2B5EF4-FFF2-40B4-BE49-F238E27FC236}">
                <a16:creationId xmlns:a16="http://schemas.microsoft.com/office/drawing/2014/main" id="{BE53BD37-9696-4BA8-8A94-E82FA0FC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676400"/>
            <a:ext cx="8940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BC49CDA-C17A-4F26-8258-B601ECBA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latin typeface="Arial" panose="020B0604020202020204" pitchFamily="34" charset="0"/>
                <a:cs typeface="Arial" panose="020B0604020202020204" pitchFamily="34" charset="0"/>
              </a:rPr>
              <a:t>Why back up off-site?</a:t>
            </a: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D56D967E-4627-4C40-9D60-3D256A8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A7E3F-1451-4350-9E3A-D5C40B2D7C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426BB609-7E5D-4EE6-BDA7-DDCAE7823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2" descr="D:\User libraries\Desktop\images.jpg">
            <a:extLst>
              <a:ext uri="{FF2B5EF4-FFF2-40B4-BE49-F238E27FC236}">
                <a16:creationId xmlns:a16="http://schemas.microsoft.com/office/drawing/2014/main" id="{548BEE49-D161-4E7B-BE71-7F3D9688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650"/>
            <a:ext cx="5033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FE457B-0AF6-42A0-8B38-12865514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088" y="1644650"/>
            <a:ext cx="3276600" cy="914400"/>
          </a:xfrm>
        </p:spPr>
        <p:txBody>
          <a:bodyPr/>
          <a:lstStyle/>
          <a:p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932B7A-6B25-454B-864E-819AF91B8C85}"/>
              </a:ext>
            </a:extLst>
          </p:cNvPr>
          <p:cNvSpPr txBox="1">
            <a:spLocks/>
          </p:cNvSpPr>
          <p:nvPr/>
        </p:nvSpPr>
        <p:spPr bwMode="auto">
          <a:xfrm>
            <a:off x="5116513" y="2671763"/>
            <a:ext cx="327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>
                <a:latin typeface="Arial" panose="020B0604020202020204" pitchFamily="34" charset="0"/>
              </a:rPr>
              <a:t>Theft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47582B-3FDC-4B89-B0E0-040D7E2C6BD3}"/>
              </a:ext>
            </a:extLst>
          </p:cNvPr>
          <p:cNvSpPr txBox="1">
            <a:spLocks/>
          </p:cNvSpPr>
          <p:nvPr/>
        </p:nvSpPr>
        <p:spPr bwMode="auto">
          <a:xfrm>
            <a:off x="5116513" y="3586163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>
                <a:latin typeface="Arial" panose="020B0604020202020204" pitchFamily="34" charset="0"/>
              </a:rPr>
              <a:t>Earthquake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D61379-506A-41DE-9070-225BF9B2A3C3}"/>
              </a:ext>
            </a:extLst>
          </p:cNvPr>
          <p:cNvSpPr txBox="1">
            <a:spLocks/>
          </p:cNvSpPr>
          <p:nvPr/>
        </p:nvSpPr>
        <p:spPr bwMode="auto">
          <a:xfrm>
            <a:off x="5116513" y="4572000"/>
            <a:ext cx="327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>
                <a:latin typeface="Arial" panose="020B0604020202020204" pitchFamily="34" charset="0"/>
              </a:rPr>
              <a:t>Roof leak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FF80B2-DBF2-4294-9E3A-2C25F6658E2F}"/>
              </a:ext>
            </a:extLst>
          </p:cNvPr>
          <p:cNvSpPr txBox="1">
            <a:spLocks/>
          </p:cNvSpPr>
          <p:nvPr/>
        </p:nvSpPr>
        <p:spPr bwMode="auto">
          <a:xfrm>
            <a:off x="5110163" y="5624513"/>
            <a:ext cx="4033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>
                <a:latin typeface="Arial" panose="020B0604020202020204" pitchFamily="34" charset="0"/>
              </a:rPr>
              <a:t>Power surge</a:t>
            </a:r>
          </a:p>
        </p:txBody>
      </p:sp>
      <p:pic>
        <p:nvPicPr>
          <p:cNvPr id="44039" name="Picture 7" descr="D:\User libraries\Desktop\sdsdsdsd.gif">
            <a:extLst>
              <a:ext uri="{FF2B5EF4-FFF2-40B4-BE49-F238E27FC236}">
                <a16:creationId xmlns:a16="http://schemas.microsoft.com/office/drawing/2014/main" id="{FC8E812F-5E9A-408E-9009-74A9BB39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487613"/>
            <a:ext cx="17700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D:\User libraries\Desktop\Untitled-1.gif">
            <a:extLst>
              <a:ext uri="{FF2B5EF4-FFF2-40B4-BE49-F238E27FC236}">
                <a16:creationId xmlns:a16="http://schemas.microsoft.com/office/drawing/2014/main" id="{2D47B4A8-0A7B-460E-9A06-37E0DD01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2775"/>
            <a:ext cx="3429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:\User libraries\Desktop\Untitleffd-1.gif">
            <a:extLst>
              <a:ext uri="{FF2B5EF4-FFF2-40B4-BE49-F238E27FC236}">
                <a16:creationId xmlns:a16="http://schemas.microsoft.com/office/drawing/2014/main" id="{296DE4E6-2653-4489-B47D-F00543A0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37338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:\User libraries\Desktop\Untitlfffed-2.gif">
            <a:extLst>
              <a:ext uri="{FF2B5EF4-FFF2-40B4-BE49-F238E27FC236}">
                <a16:creationId xmlns:a16="http://schemas.microsoft.com/office/drawing/2014/main" id="{B651E9F5-711A-4F4A-92B6-97F57AC1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68463"/>
            <a:ext cx="457041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:\User libraries\Desktop\27-274311_lightning-electricity-drawing-thunderstorm-download-lightning-bolt-clipart.png">
            <a:extLst>
              <a:ext uri="{FF2B5EF4-FFF2-40B4-BE49-F238E27FC236}">
                <a16:creationId xmlns:a16="http://schemas.microsoft.com/office/drawing/2014/main" id="{640F48BC-0DF4-4DF0-8342-6A9DDF41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736725"/>
            <a:ext cx="41529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2B1000E-21D2-4308-B26D-BEE3E95D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iCloud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C9FDB30-6EBF-4CA8-BB03-FAE783AE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74953-538D-440B-87C7-DA74378F5BA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7162F-CA61-4A60-A378-38992142B5B2}"/>
              </a:ext>
            </a:extLst>
          </p:cNvPr>
          <p:cNvSpPr txBox="1"/>
          <p:nvPr/>
        </p:nvSpPr>
        <p:spPr>
          <a:xfrm>
            <a:off x="723900" y="1676400"/>
            <a:ext cx="74676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</a:rPr>
              <a:t>Built in to iPhones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</a:rPr>
              <a:t>Not available for Android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</a:rPr>
              <a:t>Not recommended for Windows computers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</a:rPr>
              <a:t>Designed to back up iPhones and iPads</a:t>
            </a:r>
          </a:p>
          <a:p>
            <a:pPr>
              <a:defRPr/>
            </a:pPr>
            <a:endParaRPr lang="en-US" sz="4400" b="1" dirty="0">
              <a:latin typeface="Arial" panose="020B0604020202020204" pitchFamily="34" charset="0"/>
            </a:endParaRPr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2E15D51B-1585-4177-8AF4-ABEC27A3D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0" name="Picture 4" descr="D:\User libraries\Desktop\iCloud-Icon.png">
            <a:extLst>
              <a:ext uri="{FF2B5EF4-FFF2-40B4-BE49-F238E27FC236}">
                <a16:creationId xmlns:a16="http://schemas.microsoft.com/office/drawing/2014/main" id="{C707EB53-2028-454B-AA34-062338CC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1F37BE2-4687-499A-87E2-0E60265E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iCloud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FA29D3F1-106D-45EA-B055-0C47F3A4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B9C39-2D85-499B-80DA-6FD25B47DC4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38633F17-090A-4589-8641-6AF251F87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4" descr="D:\User libraries\Desktop\iCloud-Icon.png">
            <a:extLst>
              <a:ext uri="{FF2B5EF4-FFF2-40B4-BE49-F238E27FC236}">
                <a16:creationId xmlns:a16="http://schemas.microsoft.com/office/drawing/2014/main" id="{285F062A-A61B-4A98-901C-B22790BC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D:\User libraries\Desktop\6.JPG">
            <a:extLst>
              <a:ext uri="{FF2B5EF4-FFF2-40B4-BE49-F238E27FC236}">
                <a16:creationId xmlns:a16="http://schemas.microsoft.com/office/drawing/2014/main" id="{1B07E410-B02F-4AD8-9D90-AC0B6163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24000"/>
            <a:ext cx="8472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7360B67-1E83-44BE-A6DD-E5854573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288"/>
            <a:ext cx="7239000" cy="1143000"/>
          </a:xfrm>
        </p:spPr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Microsoft OneDrive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A6AA43E-3C97-4C86-B630-194075DF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C1A2BD-608F-477A-912E-2E9F61F6D5A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E7B43B96-0FD5-45F2-9931-53629BB51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7" name="Picture 5" descr="D:\User libraries\Desktop\onedrivelogo-100709227-large.jpg">
            <a:extLst>
              <a:ext uri="{FF2B5EF4-FFF2-40B4-BE49-F238E27FC236}">
                <a16:creationId xmlns:a16="http://schemas.microsoft.com/office/drawing/2014/main" id="{D55058B8-05D6-4C87-BDD5-17523A20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988"/>
            <a:ext cx="24161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 descr="D:\User libraries\Desktop\8.JPG">
            <a:extLst>
              <a:ext uri="{FF2B5EF4-FFF2-40B4-BE49-F238E27FC236}">
                <a16:creationId xmlns:a16="http://schemas.microsoft.com/office/drawing/2014/main" id="{32802EF9-56E8-4379-81DD-6E5271AC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176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F6946139-58D4-4A73-90D9-D0C45C71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B7662-E133-47DF-8663-03FF18383C8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3" name="Picture 5" descr="D:\User libraries\Desktop\modern-house-fire_1308-23148.jpg">
            <a:extLst>
              <a:ext uri="{FF2B5EF4-FFF2-40B4-BE49-F238E27FC236}">
                <a16:creationId xmlns:a16="http://schemas.microsoft.com/office/drawing/2014/main" id="{3D521A81-2311-4183-8BE2-5FBCC852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897572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EFA69AB-DB8B-49E8-91B2-F000938E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sz="6000" b="1">
                <a:latin typeface="Arial" panose="020B0604020202020204" pitchFamily="34" charset="0"/>
                <a:cs typeface="Arial" panose="020B0604020202020204" pitchFamily="34" charset="0"/>
              </a:rPr>
              <a:t>Why back up automatically?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2173E274-1191-4DB2-B243-8931600D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1A49B-3C3D-4C8D-9223-485A732ED43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D27BD3F0-0856-414F-97DD-A15DFC552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2362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CAF5AC-A7B6-4053-B978-6AADB2A964BE}"/>
              </a:ext>
            </a:extLst>
          </p:cNvPr>
          <p:cNvSpPr txBox="1">
            <a:spLocks/>
          </p:cNvSpPr>
          <p:nvPr/>
        </p:nvSpPr>
        <p:spPr bwMode="auto">
          <a:xfrm>
            <a:off x="914400" y="25908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>
                <a:latin typeface="Arial" panose="020B0604020202020204" pitchFamily="34" charset="0"/>
              </a:rPr>
              <a:t>You won’t forget to do it</a:t>
            </a:r>
          </a:p>
          <a:p>
            <a:r>
              <a:rPr lang="en-US" altLang="en-US" sz="4800">
                <a:latin typeface="Arial" panose="020B0604020202020204" pitchFamily="34" charset="0"/>
              </a:rPr>
              <a:t>Less hassle</a:t>
            </a:r>
          </a:p>
          <a:p>
            <a:r>
              <a:rPr lang="en-US" altLang="en-US" sz="4800">
                <a:latin typeface="Arial" panose="020B0604020202020204" pitchFamily="34" charset="0"/>
              </a:rPr>
              <a:t>Never lose data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0D984AA-65C0-40EF-89CB-AF270F1C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Cloud – hundreds of hyper-scale computer centers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6A4D593A-8814-4711-BA10-97F2D7DA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5F0CA9-3735-49CE-B69A-0B06CCFD295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172" name="Picture 12" descr="D:\User libraries\Desktop\2404505335_9f06ed86ac_o.jpg">
            <a:extLst>
              <a:ext uri="{FF2B5EF4-FFF2-40B4-BE49-F238E27FC236}">
                <a16:creationId xmlns:a16="http://schemas.microsoft.com/office/drawing/2014/main" id="{1470C624-3DB1-4C1E-8CB0-12A804D8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524000"/>
            <a:ext cx="1089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952E24D-7713-4409-BF0B-BD9D7ADE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Server farm (data center)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26D30615-F7A9-44B8-99A1-3A799699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E15C4-D4FB-46C5-AEE6-8896AB1005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6" name="Picture 2" descr="D:\User libraries\Desktop\facebook-server-farm-arctic-lule-sweden-8.jpg">
            <a:extLst>
              <a:ext uri="{FF2B5EF4-FFF2-40B4-BE49-F238E27FC236}">
                <a16:creationId xmlns:a16="http://schemas.microsoft.com/office/drawing/2014/main" id="{B2A8A804-B4BD-424B-828C-116F619A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0"/>
            <a:ext cx="69627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9524733-C64C-4354-A867-3329595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Inside a server farm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3A30458C-7416-403A-BC9D-299A662E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ED8DE8-B6D2-475B-98CA-088A20DA34A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20" name="Picture 7" descr="D:\User libraries\Desktop\gettyimages-502033197-1024x1024.jpg">
            <a:extLst>
              <a:ext uri="{FF2B5EF4-FFF2-40B4-BE49-F238E27FC236}">
                <a16:creationId xmlns:a16="http://schemas.microsoft.com/office/drawing/2014/main" id="{53055189-330D-4783-B77B-4367C137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76400"/>
            <a:ext cx="753427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7A96C77-DCAB-49BE-9A5C-E4C56C65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What these servers do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83567E08-4C17-4EE5-9DB6-2888544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1EED9F-CD32-4E6E-8BF1-6C594B42119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73F038E1-523A-461E-897A-40804EA68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41CD133B-04CE-4C1B-AE96-BC23287D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326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800" b="1">
                <a:latin typeface="Arial" panose="020B0604020202020204" pitchFamily="34" charset="0"/>
              </a:rPr>
              <a:t>Store data</a:t>
            </a:r>
          </a:p>
          <a:p>
            <a:pPr>
              <a:spcBef>
                <a:spcPct val="0"/>
              </a:spcBef>
            </a:pPr>
            <a:r>
              <a:rPr lang="en-US" altLang="en-US" sz="4800" b="1">
                <a:latin typeface="Arial" panose="020B0604020202020204" pitchFamily="34" charset="0"/>
              </a:rPr>
              <a:t>Perform computations</a:t>
            </a:r>
          </a:p>
          <a:p>
            <a:pPr>
              <a:spcBef>
                <a:spcPct val="0"/>
              </a:spcBef>
            </a:pPr>
            <a:r>
              <a:rPr lang="en-US" altLang="en-US" sz="4800" b="1">
                <a:latin typeface="Arial" panose="020B0604020202020204" pitchFamily="34" charset="0"/>
              </a:rPr>
              <a:t>Back up data</a:t>
            </a:r>
          </a:p>
          <a:p>
            <a:pPr>
              <a:spcBef>
                <a:spcPct val="0"/>
              </a:spcBef>
            </a:pPr>
            <a:r>
              <a:rPr lang="en-US" altLang="en-US" sz="4800" b="1">
                <a:latin typeface="Arial" panose="020B0604020202020204" pitchFamily="34" charset="0"/>
              </a:rPr>
              <a:t>Control access to data</a:t>
            </a:r>
          </a:p>
          <a:p>
            <a:pPr>
              <a:spcBef>
                <a:spcPct val="0"/>
              </a:spcBef>
            </a:pPr>
            <a:r>
              <a:rPr lang="en-US" altLang="en-US" sz="4800" b="1">
                <a:latin typeface="Arial" panose="020B0604020202020204" pitchFamily="34" charset="0"/>
              </a:rPr>
              <a:t>Show you websites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598</Words>
  <Application>Microsoft Office PowerPoint</Application>
  <PresentationFormat>On-screen Show (4:3)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Arial Black</vt:lpstr>
      <vt:lpstr>Office Theme</vt:lpstr>
      <vt:lpstr>Automatic data backup</vt:lpstr>
      <vt:lpstr>Backup methods</vt:lpstr>
      <vt:lpstr>Why back up off-site?</vt:lpstr>
      <vt:lpstr>PowerPoint Presentation</vt:lpstr>
      <vt:lpstr>Why back up automatically?</vt:lpstr>
      <vt:lpstr>The Cloud – hundreds of hyper-scale computer centers</vt:lpstr>
      <vt:lpstr>Server farm (data center)</vt:lpstr>
      <vt:lpstr>Inside a server farm</vt:lpstr>
      <vt:lpstr>What these servers do</vt:lpstr>
      <vt:lpstr>Web services</vt:lpstr>
      <vt:lpstr>PowerPoint Presentation</vt:lpstr>
      <vt:lpstr>Features</vt:lpstr>
      <vt:lpstr>The Big Four</vt:lpstr>
      <vt:lpstr>PowerPoint Presentation</vt:lpstr>
      <vt:lpstr>30-day “rewind”</vt:lpstr>
      <vt:lpstr>Beware!</vt:lpstr>
      <vt:lpstr>Google Backup and Sync (Google Drive)</vt:lpstr>
      <vt:lpstr>Google Drive</vt:lpstr>
      <vt:lpstr>Google Drive</vt:lpstr>
      <vt:lpstr>PowerPoint Presentation</vt:lpstr>
      <vt:lpstr>Transfer files to another device</vt:lpstr>
      <vt:lpstr>Google Drive</vt:lpstr>
      <vt:lpstr>Google Photos</vt:lpstr>
      <vt:lpstr>Google Photos </vt:lpstr>
      <vt:lpstr>Google Photos (in album view mode)</vt:lpstr>
      <vt:lpstr>Google Photos Organize album</vt:lpstr>
      <vt:lpstr>Google Photos   edit and share</vt:lpstr>
      <vt:lpstr>Dropbox</vt:lpstr>
      <vt:lpstr>Dropbox</vt:lpstr>
      <vt:lpstr>iCloud</vt:lpstr>
      <vt:lpstr>iCloud</vt:lpstr>
      <vt:lpstr>Microsoft OneDrive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80</cp:revision>
  <dcterms:created xsi:type="dcterms:W3CDTF">2016-10-28T04:34:43Z</dcterms:created>
  <dcterms:modified xsi:type="dcterms:W3CDTF">2023-02-23T22:53:56Z</dcterms:modified>
</cp:coreProperties>
</file>